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76" r:id="rId3"/>
    <p:sldId id="278" r:id="rId4"/>
    <p:sldId id="260" r:id="rId5"/>
    <p:sldId id="279" r:id="rId6"/>
    <p:sldId id="282" r:id="rId7"/>
    <p:sldId id="280" r:id="rId8"/>
    <p:sldId id="281" r:id="rId9"/>
    <p:sldId id="28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252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46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3AA57-EE14-4DF6-B6C0-0EA8051F3642}" type="datetimeFigureOut">
              <a:rPr lang="fr-BE" smtClean="0"/>
              <a:t>30-01-23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17881-2FDA-49C3-9ED1-082CA57F04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8003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ceu.eu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hyperlink" Target="http://www.polymercomplyeurope.eu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1069975"/>
            <a:ext cx="9577388" cy="718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754188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3" y="1023938"/>
            <a:ext cx="9677401" cy="4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751" y="1700809"/>
            <a:ext cx="5040561" cy="2520280"/>
          </a:xfrm>
        </p:spPr>
        <p:txBody>
          <a:bodyPr/>
          <a:lstStyle>
            <a:lvl1pPr algn="ctr">
              <a:defRPr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4509120"/>
            <a:ext cx="4680520" cy="1536576"/>
          </a:xfrm>
        </p:spPr>
        <p:txBody>
          <a:bodyPr/>
          <a:lstStyle>
            <a:lvl1pPr marL="0" indent="0" algn="ctr">
              <a:buNone/>
              <a:defRPr>
                <a:solidFill>
                  <a:srgbClr val="D60093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fr-FR"/>
              <a:t>13/05/2014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dirty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FB0FE262-7CBB-49F0-B4FD-256FD1E740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20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8913"/>
            <a:ext cx="1682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fr-FR"/>
              <a:t>13/05/2014</a:t>
            </a:r>
            <a:endParaRPr lang="en-GB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dirty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83A8-71E8-4EC1-A2F1-1DB4847726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00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6250"/>
            <a:ext cx="1682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457200" indent="-457200">
              <a:buClr>
                <a:srgbClr val="D60093"/>
              </a:buClr>
              <a:buFont typeface="Courier New" panose="02070309020205020404" pitchFamily="49" charset="0"/>
              <a:buChar char="o"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 marL="914400" indent="-457200">
              <a:buClr>
                <a:srgbClr val="D60093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 marL="1257300" indent="-34290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fr-FR"/>
              <a:t>13/05/2014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4289E36F-CD4A-457E-BB0C-0F434E25B9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227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60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 marL="457200" indent="-457200">
              <a:buClr>
                <a:srgbClr val="D60093"/>
              </a:buClr>
              <a:buFont typeface="Courier New" panose="02070309020205020404" pitchFamily="49" charset="0"/>
              <a:buChar char="o"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 marL="914400" indent="-457200">
              <a:buClr>
                <a:srgbClr val="D60093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13/05/2014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B531D-C89E-454B-98DE-6A0648545D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824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457200" y="274638"/>
            <a:ext cx="6562725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fr-BE" dirty="0"/>
              <a:t>Contact</a:t>
            </a:r>
            <a:endParaRPr lang="es-ES_tradnl" dirty="0"/>
          </a:p>
        </p:txBody>
      </p:sp>
      <p:pic>
        <p:nvPicPr>
          <p:cNvPr id="3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557338"/>
            <a:ext cx="35702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611188" y="1557338"/>
            <a:ext cx="4032250" cy="45354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400" dirty="0">
              <a:latin typeface="Century Gothic" panose="020B0502020202020204" pitchFamily="34" charset="0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755576" y="1754188"/>
            <a:ext cx="3836268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_tradnl" altLang="fr-FR" sz="2400" dirty="0" err="1">
                <a:solidFill>
                  <a:srgbClr val="D60093"/>
                </a:solidFill>
                <a:latin typeface="Century Gothic" pitchFamily="34" charset="0"/>
              </a:rPr>
              <a:t>Polymer</a:t>
            </a:r>
            <a:r>
              <a:rPr lang="es-ES_tradnl" altLang="fr-FR" sz="2400" dirty="0">
                <a:solidFill>
                  <a:srgbClr val="D60093"/>
                </a:solidFill>
                <a:latin typeface="Century Gothic" pitchFamily="34" charset="0"/>
              </a:rPr>
              <a:t> </a:t>
            </a:r>
            <a:r>
              <a:rPr lang="es-ES_tradnl" altLang="fr-FR" sz="2400" dirty="0" err="1">
                <a:solidFill>
                  <a:srgbClr val="D60093"/>
                </a:solidFill>
                <a:latin typeface="Century Gothic" pitchFamily="34" charset="0"/>
              </a:rPr>
              <a:t>Comply</a:t>
            </a:r>
            <a:r>
              <a:rPr lang="es-ES_tradnl" altLang="fr-FR" sz="2400" dirty="0">
                <a:solidFill>
                  <a:srgbClr val="D60093"/>
                </a:solidFill>
                <a:latin typeface="Century Gothic" pitchFamily="34" charset="0"/>
              </a:rPr>
              <a:t> Europe</a:t>
            </a:r>
          </a:p>
          <a:p>
            <a:endParaRPr lang="es-ES_tradnl" altLang="fr-FR" sz="1400" dirty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r>
              <a:rPr lang="es-ES_tradnl" altLang="fr-FR" sz="1400" dirty="0" err="1">
                <a:solidFill>
                  <a:schemeClr val="bg1"/>
                </a:solidFill>
                <a:latin typeface="Century Gothic" pitchFamily="34" charset="0"/>
              </a:rPr>
              <a:t>Address</a:t>
            </a:r>
            <a:r>
              <a:rPr lang="es-ES_tradnl" altLang="fr-FR" sz="1400" dirty="0">
                <a:solidFill>
                  <a:schemeClr val="bg1"/>
                </a:solidFill>
                <a:latin typeface="Century Gothic" pitchFamily="34" charset="0"/>
              </a:rPr>
              <a:t>: </a:t>
            </a:r>
          </a:p>
          <a:p>
            <a:r>
              <a:rPr lang="es-ES_tradnl" altLang="fr-FR" sz="1400" dirty="0" err="1">
                <a:solidFill>
                  <a:schemeClr val="bg1"/>
                </a:solidFill>
                <a:latin typeface="Century Gothic" pitchFamily="34" charset="0"/>
              </a:rPr>
              <a:t>Avenue</a:t>
            </a:r>
            <a:r>
              <a:rPr lang="es-ES_tradnl" altLang="fr-FR" sz="1400" dirty="0">
                <a:solidFill>
                  <a:schemeClr val="bg1"/>
                </a:solidFill>
                <a:latin typeface="Century Gothic" pitchFamily="34" charset="0"/>
              </a:rPr>
              <a:t> de </a:t>
            </a:r>
            <a:r>
              <a:rPr lang="es-ES_tradnl" altLang="fr-FR" sz="1400" dirty="0" err="1">
                <a:solidFill>
                  <a:schemeClr val="bg1"/>
                </a:solidFill>
                <a:latin typeface="Century Gothic" pitchFamily="34" charset="0"/>
              </a:rPr>
              <a:t>Cortenbergh</a:t>
            </a:r>
            <a:r>
              <a:rPr lang="es-ES_tradnl" altLang="fr-FR" sz="1400" dirty="0">
                <a:solidFill>
                  <a:schemeClr val="bg1"/>
                </a:solidFill>
                <a:latin typeface="Century Gothic" pitchFamily="34" charset="0"/>
              </a:rPr>
              <a:t> 71, 1000 </a:t>
            </a:r>
          </a:p>
          <a:p>
            <a:r>
              <a:rPr lang="es-ES_tradnl" altLang="fr-FR" sz="1400" dirty="0">
                <a:solidFill>
                  <a:schemeClr val="bg1"/>
                </a:solidFill>
                <a:latin typeface="Century Gothic" pitchFamily="34" charset="0"/>
              </a:rPr>
              <a:t>Brussels - Belgium</a:t>
            </a:r>
          </a:p>
          <a:p>
            <a:endParaRPr lang="es-ES_tradnl" altLang="fr-FR" sz="1400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s-ES_tradnl" altLang="fr-FR" sz="1400" dirty="0" err="1">
                <a:solidFill>
                  <a:schemeClr val="bg1"/>
                </a:solidFill>
                <a:latin typeface="Century Gothic" pitchFamily="34" charset="0"/>
              </a:rPr>
              <a:t>Contact</a:t>
            </a:r>
            <a:r>
              <a:rPr lang="es-ES_tradnl" altLang="fr-FR" sz="1400" dirty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s-ES_tradnl" altLang="fr-FR" sz="1400" dirty="0" err="1">
                <a:solidFill>
                  <a:schemeClr val="bg1"/>
                </a:solidFill>
                <a:latin typeface="Century Gothic" pitchFamily="34" charset="0"/>
              </a:rPr>
              <a:t>Felix</a:t>
            </a:r>
            <a:r>
              <a:rPr lang="es-ES_tradnl" altLang="fr-FR" sz="1400" dirty="0">
                <a:solidFill>
                  <a:schemeClr val="bg1"/>
                </a:solidFill>
                <a:latin typeface="Century Gothic" pitchFamily="34" charset="0"/>
              </a:rPr>
              <a:t> Miessen</a:t>
            </a:r>
          </a:p>
          <a:p>
            <a:endParaRPr lang="es-ES_tradnl" altLang="fr-FR" sz="1400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s-ES_tradnl" altLang="fr-FR" sz="1400" dirty="0">
                <a:solidFill>
                  <a:schemeClr val="bg1"/>
                </a:solidFill>
                <a:latin typeface="Century Gothic" pitchFamily="34" charset="0"/>
              </a:rPr>
              <a:t>Email: </a:t>
            </a:r>
            <a:r>
              <a:rPr lang="es-ES_tradnl" altLang="fr-FR" sz="1400" dirty="0">
                <a:solidFill>
                  <a:schemeClr val="bg1"/>
                </a:solidFill>
                <a:latin typeface="Century Gothic" pitchFamily="34" charset="0"/>
                <a:hlinkClick r:id="rId3"/>
              </a:rPr>
              <a:t>info@pceu.eu</a:t>
            </a:r>
            <a:r>
              <a:rPr lang="es-ES_tradnl" altLang="fr-FR" sz="1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endParaRPr lang="es-ES_tradnl" altLang="fr-FR" sz="1400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s-ES_tradnl" altLang="fr-FR" sz="1400" dirty="0" err="1">
                <a:solidFill>
                  <a:schemeClr val="bg1"/>
                </a:solidFill>
                <a:latin typeface="Century Gothic" pitchFamily="34" charset="0"/>
              </a:rPr>
              <a:t>Phone</a:t>
            </a:r>
            <a:r>
              <a:rPr lang="es-ES_tradnl" altLang="fr-FR" sz="1400" dirty="0">
                <a:solidFill>
                  <a:schemeClr val="bg1"/>
                </a:solidFill>
                <a:latin typeface="Century Gothic" pitchFamily="34" charset="0"/>
              </a:rPr>
              <a:t>: +32 2 732 41 24</a:t>
            </a:r>
          </a:p>
          <a:p>
            <a:endParaRPr lang="es-ES_tradnl" altLang="fr-FR" sz="1400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s-ES_tradnl" altLang="fr-FR" sz="1400" dirty="0">
                <a:solidFill>
                  <a:schemeClr val="bg1"/>
                </a:solidFill>
                <a:latin typeface="Century Gothic" pitchFamily="34" charset="0"/>
              </a:rPr>
              <a:t>Fax: +32 2 732 42 18</a:t>
            </a:r>
          </a:p>
          <a:p>
            <a:endParaRPr lang="es-ES_tradnl" altLang="fr-FR" sz="1400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s-ES_tradnl" altLang="fr-FR" sz="1400" dirty="0" err="1">
                <a:solidFill>
                  <a:schemeClr val="bg1"/>
                </a:solidFill>
                <a:latin typeface="Century Gothic" pitchFamily="34" charset="0"/>
              </a:rPr>
              <a:t>Website</a:t>
            </a:r>
            <a:r>
              <a:rPr lang="es-ES_tradnl" altLang="fr-FR" sz="1400" dirty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s-ES_tradnl" altLang="fr-FR" sz="1400" dirty="0">
                <a:solidFill>
                  <a:schemeClr val="bg1"/>
                </a:solidFill>
                <a:latin typeface="Century Gothic" pitchFamily="34" charset="0"/>
                <a:hlinkClick r:id="rId4"/>
              </a:rPr>
              <a:t>www.polymercomplyeurope.eu</a:t>
            </a:r>
            <a:r>
              <a:rPr lang="es-ES_tradnl" altLang="fr-FR" sz="1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154113"/>
            <a:ext cx="8523288" cy="4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04813"/>
            <a:ext cx="1682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fr-FR"/>
              <a:t>13/05/2014</a:t>
            </a:r>
            <a:endParaRPr lang="en-GB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CE6E9-0520-4DF9-BA31-16EBABCAB10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40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76250"/>
            <a:ext cx="168116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323850" y="1211263"/>
            <a:ext cx="8521700" cy="46037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rgbClr val="D60093"/>
              </a:buClr>
              <a:buFont typeface="Courier New" panose="02070309020205020404" pitchFamily="49" charset="0"/>
              <a:buChar char="o"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 marL="914400" indent="-457200">
              <a:buClr>
                <a:srgbClr val="D60093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2pPr>
            <a:lvl3pPr marL="1257300" indent="-34290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13/05/2014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619DC-4848-4E88-B47C-C8CD6EFC74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18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154113"/>
            <a:ext cx="8523288" cy="4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04813"/>
            <a:ext cx="1682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63508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fr-FR"/>
              <a:t>13/05/2014</a:t>
            </a:r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dirty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5B6C7B8A-E262-42A1-BC54-9B39DE506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21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3375"/>
            <a:ext cx="1682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fr-FR"/>
              <a:t>13/05/2014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dirty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smtClean="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DE95E23-DF6B-4DB5-99C0-B64B1E9032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17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76250"/>
            <a:ext cx="1682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25550"/>
            <a:ext cx="8523288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457200" indent="-457200">
              <a:buClr>
                <a:srgbClr val="D60093"/>
              </a:buClr>
              <a:buFont typeface="Courier New" panose="02070309020205020404" pitchFamily="49" charset="0"/>
              <a:buChar char="o"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 marL="800100" indent="-342900">
              <a:buClr>
                <a:srgbClr val="D60093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 marL="1257300" indent="-34290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457200" indent="-457200">
              <a:buClr>
                <a:srgbClr val="D60093"/>
              </a:buClr>
              <a:buFont typeface="Courier New" panose="02070309020205020404" pitchFamily="49" charset="0"/>
              <a:buChar char="o"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 marL="800100" indent="-342900">
              <a:buClr>
                <a:srgbClr val="D60093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 marL="1257300" indent="-34290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13/05/2014</a:t>
            </a: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9C79F-C224-467A-891B-CA890C97FF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39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6250"/>
            <a:ext cx="1682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8523287" cy="4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buClr>
                <a:srgbClr val="D60093"/>
              </a:buClr>
              <a:buFont typeface="Courier New" panose="02070309020205020404" pitchFamily="49" charset="0"/>
              <a:buChar char="o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 marL="800100" indent="-342900">
              <a:buClr>
                <a:srgbClr val="D60093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 marL="1200150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13/05/2014</a:t>
            </a:r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7BA5C-D5C6-4743-A6B6-DFA6C5ACF2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84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6250"/>
            <a:ext cx="1682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8523287" cy="4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13/05/2014</a:t>
            </a:r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9066D-FC5B-47DC-80C4-7C653003D8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23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682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13/05/2014</a:t>
            </a: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A1869-46E0-4B09-A020-945F717697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5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3375"/>
            <a:ext cx="1682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 marL="457200" indent="-457200">
              <a:buClr>
                <a:srgbClr val="D60093"/>
              </a:buClr>
              <a:buFont typeface="Courier New" panose="02070309020205020404" pitchFamily="49" charset="0"/>
              <a:buChar char="o"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 marL="914400" indent="-457200">
              <a:buClr>
                <a:srgbClr val="D60093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2pPr>
            <a:lvl3pPr marL="1257300" indent="-34290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13/05/2014</a:t>
            </a:r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7FF6D-7CA9-4A5B-8D4B-B417CFD8A5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07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  <a:endParaRPr lang="en-GB" altLang="fr-F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/>
              <a:t>Click to edit Master text styles</a:t>
            </a:r>
          </a:p>
          <a:p>
            <a:pPr lvl="1"/>
            <a:r>
              <a:rPr lang="en-US" altLang="fr-FR" dirty="0"/>
              <a:t>Second level</a:t>
            </a:r>
          </a:p>
          <a:p>
            <a:pPr lvl="2"/>
            <a:r>
              <a:rPr lang="en-US" altLang="fr-FR" dirty="0"/>
              <a:t>Third level</a:t>
            </a:r>
          </a:p>
          <a:p>
            <a:pPr lvl="3"/>
            <a:r>
              <a:rPr lang="en-US" altLang="fr-FR" dirty="0"/>
              <a:t>Fourth level</a:t>
            </a:r>
          </a:p>
          <a:p>
            <a:pPr lvl="4"/>
            <a:r>
              <a:rPr lang="en-US" altLang="fr-FR" dirty="0"/>
              <a:t>Fifth level</a:t>
            </a:r>
            <a:endParaRPr lang="en-GB" alt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13/05/2014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cs typeface="+mn-cs"/>
              </a:defRPr>
            </a:lvl1pPr>
          </a:lstStyle>
          <a:p>
            <a:pPr>
              <a:defRPr/>
            </a:pPr>
            <a:fld id="{8454DAB4-8B53-4693-9D0B-6446CC52113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74" r:id="rId12"/>
    <p:sldLayoutId id="2147483686" r:id="rId13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rgbClr val="77933C"/>
          </a:solidFill>
          <a:latin typeface="Century Gothic" panose="020B0502020202020204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77933C"/>
          </a:solidFill>
          <a:latin typeface="Century Gothic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77933C"/>
          </a:solidFill>
          <a:latin typeface="Century Gothic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77933C"/>
          </a:solidFill>
          <a:latin typeface="Century Gothic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77933C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77933C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77933C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77933C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77933C"/>
          </a:solidFill>
          <a:latin typeface="Century Gothic" pitchFamily="34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D60093"/>
        </a:buClr>
        <a:buFont typeface="Courier New" pitchFamily="49" charset="0"/>
        <a:buChar char="o"/>
        <a:defRPr sz="2600" kern="1200">
          <a:solidFill>
            <a:srgbClr val="262626"/>
          </a:solidFill>
          <a:latin typeface="Century Gothic" panose="020B0502020202020204" pitchFamily="34" charset="0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rgbClr val="D60093"/>
        </a:buClr>
        <a:buFont typeface="Arial" charset="0"/>
        <a:buChar char="•"/>
        <a:defRPr sz="2400" kern="1200">
          <a:solidFill>
            <a:srgbClr val="262626"/>
          </a:solidFill>
          <a:latin typeface="Century Gothic" panose="020B0502020202020204" pitchFamily="34" charset="0"/>
          <a:ea typeface="+mn-ea"/>
          <a:cs typeface="+mn-cs"/>
        </a:defRPr>
      </a:lvl2pPr>
      <a:lvl3pPr marL="1257300" indent="-342900" algn="l" rtl="0" fontAlgn="base">
        <a:spcBef>
          <a:spcPct val="20000"/>
        </a:spcBef>
        <a:spcAft>
          <a:spcPct val="0"/>
        </a:spcAft>
        <a:buClr>
          <a:srgbClr val="77933C"/>
        </a:buClr>
        <a:buFont typeface="Arial" charset="0"/>
        <a:buChar char="•"/>
        <a:defRPr sz="2000" kern="1200">
          <a:solidFill>
            <a:srgbClr val="262626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262626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262626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olymercomplyeurope.eu/what-we-offer/polymers-europe-allianc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ymercomplyeurope.eu/node/210/register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975" y="1700213"/>
            <a:ext cx="5040313" cy="25209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Best Polymer Producers Awards for Europe</a:t>
            </a:r>
            <a:endParaRPr lang="en-GB" dirty="0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2555875" y="4508500"/>
            <a:ext cx="4679950" cy="1536700"/>
          </a:xfrm>
        </p:spPr>
        <p:txBody>
          <a:bodyPr/>
          <a:lstStyle/>
          <a:p>
            <a:r>
              <a:rPr lang="en-US" b="1" dirty="0"/>
              <a:t>An initiative by the Polymers for Europe Alliance</a:t>
            </a:r>
            <a:endParaRPr lang="en-GB" altLang="fr-FR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6563072" cy="1143000"/>
          </a:xfrm>
        </p:spPr>
        <p:txBody>
          <a:bodyPr>
            <a:normAutofit/>
          </a:bodyPr>
          <a:lstStyle/>
          <a:p>
            <a:r>
              <a:rPr lang="en-GB" sz="2800" dirty="0"/>
              <a:t>Structure</a:t>
            </a:r>
            <a:endParaRPr lang="fr-B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363272" cy="478112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Best Polymer Producers Awards for Europe</a:t>
            </a: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b="1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Background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Overview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Awards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Rating procedure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Criteria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Contact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/>
          </a:p>
          <a:p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Polymers for Europe Alliance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619DC-4848-4E88-B47C-C8CD6EFC74B8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21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7768"/>
            <a:ext cx="6696744" cy="11430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Best Polymer Producers Awards for Europe</a:t>
            </a:r>
            <a:br>
              <a:rPr lang="en-GB" sz="2800" dirty="0"/>
            </a:br>
            <a:r>
              <a:rPr lang="en-GB" sz="2800" dirty="0"/>
              <a:t>- Background</a:t>
            </a:r>
            <a:endParaRPr lang="fr-B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4474840" cy="4781128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What is the Polymers for Europe Alliance?</a:t>
            </a:r>
          </a:p>
          <a:p>
            <a:pPr marL="0" indent="0">
              <a:buNone/>
            </a:pPr>
            <a:endParaRPr lang="en-US" sz="1600" b="1" dirty="0"/>
          </a:p>
          <a:p>
            <a:r>
              <a:rPr lang="en-US" sz="1400" dirty="0"/>
              <a:t>The European Plastics Converters association (</a:t>
            </a:r>
            <a:r>
              <a:rPr lang="en-US" sz="1400" dirty="0" err="1"/>
              <a:t>EuPC</a:t>
            </a:r>
            <a:r>
              <a:rPr lang="en-US" sz="1400" dirty="0"/>
              <a:t>) decided during its General Assembly in May 2015 to initiate the </a:t>
            </a:r>
            <a:r>
              <a:rPr lang="en-US" sz="1400" b="1" dirty="0"/>
              <a:t>Polymers for Europe Alliance</a:t>
            </a:r>
            <a:r>
              <a:rPr lang="en-US" sz="1400" dirty="0"/>
              <a:t>, </a:t>
            </a:r>
            <a:r>
              <a:rPr lang="en-US" sz="1400" b="1" dirty="0"/>
              <a:t>an online information platform free of charge, confidential and open to all parties who have an interest in the competitive conversion of polymers in Europe. 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The platform is chaired by Ron Marsh, Board member of </a:t>
            </a:r>
            <a:r>
              <a:rPr lang="en-US" sz="1400" dirty="0" err="1"/>
              <a:t>EuPC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Website: </a:t>
            </a:r>
            <a:r>
              <a:rPr lang="en-US" sz="1400" dirty="0">
                <a:hlinkClick r:id="rId2"/>
              </a:rPr>
              <a:t>http://www.polymercomplyeurope.eu/what-we-offer/polymers-europe-alliance</a:t>
            </a:r>
            <a:r>
              <a:rPr lang="en-US" sz="1400" dirty="0"/>
              <a:t> 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Polymers for Europe Alliance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619DC-4848-4E88-B47C-C8CD6EFC74B8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0" t="41097" r="39865" b="11928"/>
          <a:stretch/>
        </p:blipFill>
        <p:spPr bwMode="auto">
          <a:xfrm>
            <a:off x="5292080" y="1628800"/>
            <a:ext cx="3443498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26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7768"/>
            <a:ext cx="6696744" cy="1143000"/>
          </a:xfrm>
        </p:spPr>
        <p:txBody>
          <a:bodyPr>
            <a:normAutofit/>
          </a:bodyPr>
          <a:lstStyle/>
          <a:p>
            <a:r>
              <a:rPr lang="en-US" sz="2500" dirty="0"/>
              <a:t>Best Polymer Producers Awards for Europe</a:t>
            </a:r>
            <a:br>
              <a:rPr lang="en-US" sz="2500" dirty="0"/>
            </a:br>
            <a:r>
              <a:rPr lang="en-US" sz="2500" dirty="0"/>
              <a:t>- Overview</a:t>
            </a:r>
            <a:endParaRPr lang="fr-BE" sz="25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Polymers for Europe Alliance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619DC-4848-4E88-B47C-C8CD6EFC74B8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573016"/>
            <a:ext cx="1826354" cy="27363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672208"/>
            <a:ext cx="8075240" cy="4493096"/>
          </a:xfrm>
        </p:spPr>
        <p:txBody>
          <a:bodyPr/>
          <a:lstStyle/>
          <a:p>
            <a:pPr marL="0" indent="0">
              <a:buNone/>
            </a:pPr>
            <a:endParaRPr lang="en-US" sz="1600" b="1" dirty="0"/>
          </a:p>
          <a:p>
            <a:r>
              <a:rPr lang="en-US" sz="1400" b="1" u="sng" dirty="0"/>
              <a:t>Objective:</a:t>
            </a:r>
            <a:r>
              <a:rPr lang="en-US" sz="1400" b="1" dirty="0"/>
              <a:t> </a:t>
            </a:r>
            <a:r>
              <a:rPr lang="en-US" sz="1400" dirty="0"/>
              <a:t>Re-establish a constructive dialogue and </a:t>
            </a:r>
            <a:r>
              <a:rPr lang="en-GB" sz="1400" dirty="0"/>
              <a:t>a good relationship / communication between suppliers &amp; users of polymers.</a:t>
            </a:r>
            <a:endParaRPr lang="en-US" sz="1400" dirty="0"/>
          </a:p>
          <a:p>
            <a:endParaRPr lang="en-US" sz="1400" dirty="0"/>
          </a:p>
          <a:p>
            <a:r>
              <a:rPr lang="en-US" sz="1400" b="1" u="sng" dirty="0"/>
              <a:t>Voters:</a:t>
            </a:r>
            <a:r>
              <a:rPr lang="en-US" sz="1400" dirty="0"/>
              <a:t> All users of polymers in Europe have the opportunity to rate their suppliers regarding their performance during the last 12 months: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b="1" dirty="0"/>
              <a:t>Condition: </a:t>
            </a:r>
            <a:r>
              <a:rPr lang="en-US" sz="1200" dirty="0"/>
              <a:t>Approved registration to the Polymers for Europe Alliance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b="1" dirty="0"/>
              <a:t>Link to registration: </a:t>
            </a:r>
            <a:r>
              <a:rPr lang="en-US" sz="1200" dirty="0">
                <a:hlinkClick r:id="rId3"/>
              </a:rPr>
              <a:t>http://www.polymercomplyeurope.eu/node/210/register</a:t>
            </a:r>
            <a:r>
              <a:rPr lang="en-US" sz="1200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200" b="1" dirty="0"/>
              <a:t>Confidentiality of voters is guaranteed </a:t>
            </a:r>
            <a:endParaRPr lang="en-US" sz="1200" b="1" dirty="0"/>
          </a:p>
          <a:p>
            <a:endParaRPr lang="en-US" sz="1400" dirty="0"/>
          </a:p>
          <a:p>
            <a:r>
              <a:rPr lang="en-US" sz="1400" b="1" u="sng" dirty="0"/>
              <a:t>Launch of voting:</a:t>
            </a:r>
            <a:r>
              <a:rPr lang="en-US" sz="1400" b="1" dirty="0"/>
              <a:t> </a:t>
            </a:r>
            <a:r>
              <a:rPr lang="en-US" sz="1400" dirty="0"/>
              <a:t>1 February 2023</a:t>
            </a:r>
          </a:p>
          <a:p>
            <a:endParaRPr lang="en-US" sz="1400" dirty="0"/>
          </a:p>
          <a:p>
            <a:r>
              <a:rPr lang="en-US" sz="1400" b="1" u="sng" dirty="0"/>
              <a:t>Awards ceremony:</a:t>
            </a:r>
            <a:r>
              <a:rPr lang="en-US" sz="1400" dirty="0"/>
              <a:t> during Gala Dinner of the European Plastics Converters </a:t>
            </a:r>
            <a:br>
              <a:rPr lang="en-US" sz="1400" dirty="0"/>
            </a:br>
            <a:r>
              <a:rPr lang="en-US" sz="1400" dirty="0"/>
              <a:t>(EuPC) Annual Meeting on the on the 23rd May 2023 in Lyon. </a:t>
            </a:r>
          </a:p>
          <a:p>
            <a:r>
              <a:rPr lang="en-US" sz="1400" b="1" u="sng" dirty="0"/>
              <a:t>Voting system:</a:t>
            </a:r>
            <a:r>
              <a:rPr lang="en-US" sz="1400" dirty="0"/>
              <a:t> Online confidential rating tool is hosted in the </a:t>
            </a:r>
            <a:br>
              <a:rPr lang="en-US" sz="1400" dirty="0"/>
            </a:br>
            <a:r>
              <a:rPr lang="en-US" sz="1400" dirty="0"/>
              <a:t>Polymers for Europe Alliance extranet on the Polymer Comply Europe </a:t>
            </a:r>
            <a:br>
              <a:rPr lang="en-US" sz="1400" dirty="0"/>
            </a:br>
            <a:r>
              <a:rPr lang="en-US" sz="1400" dirty="0"/>
              <a:t>website.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39552" y="1412776"/>
            <a:ext cx="784887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Font typeface="Courier New" pitchFamily="49" charset="0"/>
              <a:buChar char="o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rgbClr val="D6009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What are the Best Polymer Producers Awards for Europe?</a:t>
            </a:r>
            <a:endParaRPr lang="en-US" sz="1400" b="1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7354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7768"/>
            <a:ext cx="6696744" cy="11430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Best Polymer Producers Awards for Europe</a:t>
            </a:r>
            <a:br>
              <a:rPr lang="en-GB" sz="2800" dirty="0"/>
            </a:br>
            <a:r>
              <a:rPr lang="en-GB" sz="2800" dirty="0"/>
              <a:t>- Awards</a:t>
            </a:r>
            <a:endParaRPr lang="fr-BE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Polymers for Europe Alliance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4464496" cy="4752528"/>
          </a:xfrm>
        </p:spPr>
        <p:txBody>
          <a:bodyPr/>
          <a:lstStyle/>
          <a:p>
            <a:pPr lvl="0"/>
            <a:endParaRPr lang="en-GB" sz="1600" b="1" dirty="0"/>
          </a:p>
          <a:p>
            <a:pPr lvl="0"/>
            <a:endParaRPr lang="en-GB" sz="1600" b="1" dirty="0"/>
          </a:p>
          <a:p>
            <a:pPr marL="0" lvl="0" indent="0">
              <a:buNone/>
            </a:pPr>
            <a:r>
              <a:rPr lang="en-GB" sz="1600" b="1" dirty="0"/>
              <a:t>13 Awards:</a:t>
            </a:r>
          </a:p>
          <a:p>
            <a:pPr marL="0" lvl="0" indent="0">
              <a:buNone/>
            </a:pPr>
            <a:endParaRPr lang="fr-BE" sz="1600" dirty="0"/>
          </a:p>
          <a:p>
            <a:r>
              <a:rPr lang="en-GB" sz="1600" b="1" dirty="0"/>
              <a:t>12 categories:</a:t>
            </a:r>
            <a:r>
              <a:rPr lang="en-GB" sz="1600" dirty="0"/>
              <a:t> PP, HDPE, LDPE, LLDPE, PET, PVC, PS &amp; EPS, PC, ABS, EVA, EVOH and specialty polymers</a:t>
            </a:r>
          </a:p>
          <a:p>
            <a:pPr marL="0" indent="0">
              <a:buNone/>
            </a:pPr>
            <a:endParaRPr lang="en-GB" sz="1600" dirty="0"/>
          </a:p>
          <a:p>
            <a:pPr marL="457200" lvl="1">
              <a:buFont typeface="Courier New" pitchFamily="49" charset="0"/>
              <a:buChar char="o"/>
            </a:pPr>
            <a:r>
              <a:rPr lang="en-GB" sz="1600" b="1" dirty="0"/>
              <a:t>One additional overall Award covering all categories:</a:t>
            </a:r>
            <a:r>
              <a:rPr lang="en-GB" sz="1600" dirty="0"/>
              <a:t> for 2022, this will be the criterion</a:t>
            </a:r>
            <a:r>
              <a:rPr lang="en-US" sz="1600" dirty="0"/>
              <a:t>“</a:t>
            </a:r>
            <a:r>
              <a:rPr lang="en-US" sz="1600" i="1" dirty="0"/>
              <a:t>Commitment to the European Market</a:t>
            </a:r>
            <a:r>
              <a:rPr lang="en-US" sz="1600" dirty="0"/>
              <a:t>’’</a:t>
            </a:r>
            <a:endParaRPr lang="en-GB" sz="1400" b="1" u="sng" dirty="0"/>
          </a:p>
          <a:p>
            <a:pPr lvl="1"/>
            <a:endParaRPr lang="en-GB" sz="1400" b="1" u="sng" dirty="0"/>
          </a:p>
          <a:p>
            <a:endParaRPr lang="fr-BE" sz="1600" dirty="0"/>
          </a:p>
          <a:p>
            <a:endParaRPr lang="en-US" sz="1200" dirty="0"/>
          </a:p>
          <a:p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32856"/>
            <a:ext cx="3225108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892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7768"/>
            <a:ext cx="6696744" cy="11430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Best Polymer Producers Awards for Europe</a:t>
            </a:r>
            <a:br>
              <a:rPr lang="en-GB" sz="2800" dirty="0"/>
            </a:br>
            <a:r>
              <a:rPr lang="en-GB" sz="2800" dirty="0"/>
              <a:t>- Rating procedure</a:t>
            </a:r>
            <a:endParaRPr lang="fr-BE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Polymers for Europe Alliance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8280920" cy="5213176"/>
          </a:xfrm>
        </p:spPr>
        <p:txBody>
          <a:bodyPr/>
          <a:lstStyle/>
          <a:p>
            <a:pPr marL="0" indent="0">
              <a:buNone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Plastics converters will be able to rate </a:t>
            </a:r>
            <a:r>
              <a:rPr lang="en-US" sz="1600" b="1" dirty="0"/>
              <a:t>ALL their suppliers per polymer type*</a:t>
            </a:r>
            <a:r>
              <a:rPr lang="en-US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The specific supplier will be rated according to </a:t>
            </a:r>
            <a:r>
              <a:rPr lang="en-US" sz="1600" b="1" dirty="0"/>
              <a:t>6 criteria</a:t>
            </a:r>
            <a:r>
              <a:rPr lang="en-US" sz="1600" dirty="0"/>
              <a:t>. There will be an indicative content provided for each criterion in the rating tool. </a:t>
            </a:r>
            <a:r>
              <a:rPr lang="en-US" sz="1600" b="1" dirty="0"/>
              <a:t>Each criterion is rated on a scale from 1 star “insufficient performance" to 5 stars “very good performance"</a:t>
            </a:r>
            <a:r>
              <a:rPr lang="en-US" sz="1600" dirty="0"/>
              <a:t>.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Once the information has been filled in by plastics converters all over Europe during a period of three months, </a:t>
            </a:r>
            <a:r>
              <a:rPr lang="en-US" sz="1600" b="1" dirty="0"/>
              <a:t>the</a:t>
            </a:r>
            <a:r>
              <a:rPr lang="en-US" sz="1600" dirty="0"/>
              <a:t> </a:t>
            </a:r>
            <a:r>
              <a:rPr lang="en-US" sz="1600" b="1" dirty="0"/>
              <a:t>voting will be automatically saved and will be subject to final evaluation at the end of April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endParaRPr lang="en-US" sz="1600" dirty="0"/>
          </a:p>
          <a:p>
            <a:pPr marL="0" indent="0" algn="r">
              <a:buNone/>
            </a:pPr>
            <a:endParaRPr lang="en-US" sz="1600" dirty="0"/>
          </a:p>
          <a:p>
            <a:pPr marL="0" indent="0" algn="r">
              <a:buNone/>
            </a:pPr>
            <a:r>
              <a:rPr lang="en-US" sz="1200" i="1" dirty="0"/>
              <a:t>*list provided by </a:t>
            </a:r>
            <a:r>
              <a:rPr lang="en-US" sz="1200" i="1" dirty="0" err="1"/>
              <a:t>Polyglobe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050234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7768"/>
            <a:ext cx="6696744" cy="11430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Best Polymer Producers Awards for Europe</a:t>
            </a:r>
            <a:br>
              <a:rPr lang="en-GB" sz="2800" dirty="0"/>
            </a:br>
            <a:r>
              <a:rPr lang="en-GB" sz="2800" dirty="0"/>
              <a:t>- Criteria</a:t>
            </a:r>
            <a:endParaRPr lang="fr-BE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Polymers for Europe Alliance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680520"/>
          </a:xfrm>
        </p:spPr>
        <p:txBody>
          <a:bodyPr/>
          <a:lstStyle/>
          <a:p>
            <a:pPr marL="0" lvl="0" indent="0">
              <a:buNone/>
            </a:pPr>
            <a:r>
              <a:rPr lang="en-GB" sz="1600" b="1" dirty="0"/>
              <a:t>In total six criteria for rating the suppliers:</a:t>
            </a:r>
          </a:p>
          <a:p>
            <a:pPr marL="0" lvl="0" indent="0">
              <a:buNone/>
            </a:pPr>
            <a:endParaRPr lang="en-GB" sz="1600" b="1" dirty="0"/>
          </a:p>
          <a:p>
            <a:pPr marL="342900" lvl="0" indent="-342900">
              <a:buFont typeface="+mj-lt"/>
              <a:buAutoNum type="arabicPeriod"/>
            </a:pPr>
            <a:r>
              <a:rPr lang="en-GB" sz="12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Delivery Reliability</a:t>
            </a:r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endParaRPr lang="fr-BE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Font typeface="+mj-lt"/>
              <a:buAutoNum type="arabicPeriod"/>
            </a:pP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Supplier demonstrated commitment to support European converters demand over export when demand high/supply tight</a:t>
            </a:r>
          </a:p>
          <a:p>
            <a:pPr lvl="1">
              <a:buFont typeface="+mj-lt"/>
              <a:buAutoNum type="arabicPeriod"/>
            </a:pP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Level of Support during Shortage of Supply</a:t>
            </a:r>
          </a:p>
          <a:p>
            <a:pPr lvl="1">
              <a:buFont typeface="+mj-lt"/>
              <a:buAutoNum type="arabicPeriod"/>
            </a:pP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Reliability of supply against existing contractual agreements</a:t>
            </a:r>
          </a:p>
          <a:p>
            <a:pPr lvl="1">
              <a:buFont typeface="+mj-lt"/>
              <a:buAutoNum type="arabicPeriod"/>
            </a:pP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Commitment to helping obtain material during emergencies</a:t>
            </a:r>
          </a:p>
          <a:p>
            <a:pPr lvl="1">
              <a:buFont typeface="+mj-lt"/>
              <a:buAutoNum type="arabicPeriod"/>
            </a:pP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No additional costs due to delivery problems by the supplier</a:t>
            </a:r>
          </a:p>
          <a:p>
            <a:pPr lvl="1">
              <a:buFont typeface="+mj-lt"/>
              <a:buAutoNum type="arabicPeriod"/>
            </a:pP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Supplier meeting the agreed deadlines</a:t>
            </a:r>
          </a:p>
          <a:p>
            <a:pPr lvl="1">
              <a:buFont typeface="+mj-lt"/>
              <a:buAutoNum type="arabicPeriod"/>
            </a:pP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Flexibility of supplier in terms of delivery</a:t>
            </a:r>
          </a:p>
          <a:p>
            <a:pPr marL="228600" lvl="0" indent="-228600">
              <a:buFont typeface="+mj-lt"/>
              <a:buAutoNum type="arabicPeriod"/>
            </a:pPr>
            <a:endParaRPr lang="en-GB" sz="1200" b="1" u="sng" dirty="0"/>
          </a:p>
          <a:p>
            <a:pPr marL="342900" lvl="0" indent="-342900">
              <a:buFont typeface="+mj-lt"/>
              <a:buAutoNum type="arabicPeriod"/>
            </a:pPr>
            <a:r>
              <a:rPr lang="en-GB" sz="1200" b="1" u="sng" dirty="0"/>
              <a:t>Quality:</a:t>
            </a:r>
            <a:endParaRPr lang="fr-BE" sz="1200" dirty="0"/>
          </a:p>
          <a:p>
            <a:pPr lvl="1">
              <a:buFont typeface="+mj-lt"/>
              <a:buAutoNum type="arabicPeriod"/>
            </a:pPr>
            <a:r>
              <a:rPr lang="en-US" sz="1100" dirty="0"/>
              <a:t>Material performance</a:t>
            </a:r>
          </a:p>
          <a:p>
            <a:pPr lvl="1">
              <a:buFont typeface="+mj-lt"/>
              <a:buAutoNum type="arabicPeriod"/>
            </a:pPr>
            <a:r>
              <a:rPr lang="en-US" sz="1100" dirty="0"/>
              <a:t>Quality problems</a:t>
            </a:r>
          </a:p>
          <a:p>
            <a:pPr lvl="1">
              <a:buFont typeface="+mj-lt"/>
              <a:buAutoNum type="arabicPeriod"/>
            </a:pPr>
            <a:r>
              <a:rPr lang="en-US" sz="1100" dirty="0"/>
              <a:t>Material quality corresponding to what had been ordered</a:t>
            </a:r>
          </a:p>
          <a:p>
            <a:pPr lvl="1">
              <a:buFont typeface="+mj-lt"/>
              <a:buAutoNum type="arabicPeriod"/>
            </a:pPr>
            <a:r>
              <a:rPr lang="en-US" sz="1100" dirty="0"/>
              <a:t>Additional costs due to quality problems/non-conformity from the supplier's side</a:t>
            </a:r>
          </a:p>
          <a:p>
            <a:pPr lvl="1">
              <a:buFont typeface="+mj-lt"/>
              <a:buAutoNum type="arabicPeriod"/>
            </a:pPr>
            <a:endParaRPr lang="en-US" sz="1100" dirty="0"/>
          </a:p>
          <a:p>
            <a:pPr marL="342900" indent="-342900">
              <a:buFont typeface="+mj-lt"/>
              <a:buAutoNum type="arabicPeriod"/>
            </a:pPr>
            <a:r>
              <a:rPr lang="en-GB" sz="1200" b="1" u="sng" dirty="0"/>
              <a:t>Communication:</a:t>
            </a:r>
            <a:endParaRPr lang="fr-BE" sz="1200" dirty="0"/>
          </a:p>
          <a:p>
            <a:pPr lvl="1">
              <a:buFont typeface="+mj-lt"/>
              <a:buAutoNum type="arabicPeriod"/>
            </a:pPr>
            <a:r>
              <a:rPr lang="en-US" sz="1100" dirty="0"/>
              <a:t>On time information about delivery problems by the supplier</a:t>
            </a:r>
          </a:p>
          <a:p>
            <a:pPr lvl="1">
              <a:buFont typeface="+mj-lt"/>
              <a:buAutoNum type="arabicPeriod"/>
            </a:pPr>
            <a:r>
              <a:rPr lang="en-US" sz="1100" dirty="0"/>
              <a:t>Transparent communication about maintenance planning, FM or delivery problems by the supplier</a:t>
            </a:r>
          </a:p>
          <a:p>
            <a:pPr lvl="1">
              <a:buFont typeface="+mj-lt"/>
              <a:buAutoNum type="arabicPeriod"/>
            </a:pPr>
            <a:r>
              <a:rPr lang="en-US" sz="1100" dirty="0"/>
              <a:t>Supplier considering you as a valued customer</a:t>
            </a:r>
          </a:p>
          <a:p>
            <a:pPr lvl="1"/>
            <a:endParaRPr lang="en-US" sz="1100" dirty="0"/>
          </a:p>
          <a:p>
            <a:pPr lvl="1"/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1513357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7768"/>
            <a:ext cx="6696744" cy="11430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Best Polymer Producers Awards for Europe</a:t>
            </a:r>
            <a:br>
              <a:rPr lang="en-GB" sz="2800" dirty="0"/>
            </a:br>
            <a:r>
              <a:rPr lang="en-GB" sz="2800" dirty="0"/>
              <a:t>- Criteria</a:t>
            </a:r>
            <a:endParaRPr lang="fr-BE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Polymers for Europe Alliance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80920" cy="4536504"/>
          </a:xfrm>
        </p:spPr>
        <p:txBody>
          <a:bodyPr/>
          <a:lstStyle/>
          <a:p>
            <a:pPr marL="0" lvl="0" indent="0">
              <a:buNone/>
            </a:pPr>
            <a:endParaRPr lang="en-GB" sz="1400" b="1" u="sng" dirty="0"/>
          </a:p>
          <a:p>
            <a:pPr marL="0" lvl="0" indent="0">
              <a:buNone/>
            </a:pPr>
            <a:r>
              <a:rPr lang="en-GB" sz="1200" b="1" dirty="0">
                <a:solidFill>
                  <a:srgbClr val="D60093"/>
                </a:solidFill>
              </a:rPr>
              <a:t>4. </a:t>
            </a:r>
            <a:r>
              <a:rPr lang="en-GB" sz="1200" b="1" dirty="0"/>
              <a:t>       </a:t>
            </a:r>
            <a:r>
              <a:rPr lang="en-GB" sz="1200" b="1" u="sng" dirty="0"/>
              <a:t>Innovation:</a:t>
            </a:r>
            <a:endParaRPr lang="fr-BE" sz="1200" dirty="0"/>
          </a:p>
          <a:p>
            <a:pPr lvl="1">
              <a:buFont typeface="+mj-lt"/>
              <a:buAutoNum type="arabicPeriod"/>
            </a:pPr>
            <a:r>
              <a:rPr lang="en-US" sz="1100" dirty="0"/>
              <a:t>Supplier engaging in technical innovation</a:t>
            </a:r>
          </a:p>
          <a:p>
            <a:pPr lvl="1">
              <a:buFont typeface="+mj-lt"/>
              <a:buAutoNum type="arabicPeriod"/>
            </a:pPr>
            <a:r>
              <a:rPr lang="en-US" sz="1100" dirty="0"/>
              <a:t>Supplier engaging in market innovation contributing to the European market</a:t>
            </a:r>
          </a:p>
          <a:p>
            <a:pPr lvl="1">
              <a:buFont typeface="+mj-lt"/>
              <a:buAutoNum type="arabicPeriod"/>
            </a:pPr>
            <a:r>
              <a:rPr lang="en-US" sz="1100" dirty="0"/>
              <a:t>Supplier involved in collaborative projects in the value chain</a:t>
            </a:r>
            <a:endParaRPr lang="en-US" sz="1200" strike="sngStrike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1200" strike="sngStrike" dirty="0">
              <a:solidFill>
                <a:srgbClr val="FF0000"/>
              </a:solidFill>
            </a:endParaRPr>
          </a:p>
          <a:p>
            <a:pPr lvl="1">
              <a:buFont typeface="+mj-lt"/>
              <a:buAutoNum type="arabicPeriod"/>
            </a:pPr>
            <a:endParaRPr lang="en-GB" sz="1200" b="1" u="sng" dirty="0"/>
          </a:p>
          <a:p>
            <a:pPr marL="0" lvl="0" indent="0">
              <a:buNone/>
            </a:pPr>
            <a:r>
              <a:rPr lang="en-GB" sz="1200" b="1" dirty="0">
                <a:solidFill>
                  <a:srgbClr val="D60093"/>
                </a:solidFill>
              </a:rPr>
              <a:t>5.        </a:t>
            </a:r>
            <a:r>
              <a:rPr lang="en-GB" sz="1200" b="1" u="sng" dirty="0"/>
              <a:t>Circularity:</a:t>
            </a:r>
            <a:endParaRPr lang="fr-BE" sz="1200" dirty="0"/>
          </a:p>
          <a:p>
            <a:pPr lvl="1">
              <a:buFont typeface="+mj-lt"/>
              <a:buAutoNum type="arabicPeriod"/>
            </a:pPr>
            <a:r>
              <a:rPr lang="en-US" sz="1100" dirty="0"/>
              <a:t>Supplier assisting in developing new recycling technologies</a:t>
            </a:r>
          </a:p>
          <a:p>
            <a:pPr lvl="1">
              <a:buFont typeface="+mj-lt"/>
              <a:buAutoNum type="arabicPeriod"/>
            </a:pPr>
            <a:r>
              <a:rPr lang="en-US" sz="1100" dirty="0"/>
              <a:t>Suppliers promoting mass balance approach for polymers only excluding fuel</a:t>
            </a:r>
            <a:endParaRPr lang="fr-BE" sz="1200" dirty="0"/>
          </a:p>
          <a:p>
            <a:pPr marL="228600" indent="-228600">
              <a:buFont typeface="+mj-lt"/>
              <a:buAutoNum type="arabicPeriod"/>
            </a:pPr>
            <a:endParaRPr lang="fr-BE" sz="1200" dirty="0"/>
          </a:p>
          <a:p>
            <a:pPr marL="0" lvl="0" indent="0">
              <a:buNone/>
            </a:pPr>
            <a:r>
              <a:rPr lang="en-GB" sz="1200" b="1" dirty="0">
                <a:solidFill>
                  <a:srgbClr val="D60093"/>
                </a:solidFill>
              </a:rPr>
              <a:t>6.        </a:t>
            </a:r>
            <a:r>
              <a:rPr lang="en-GB" sz="1200" b="1" u="sng"/>
              <a:t>Commitment of </a:t>
            </a:r>
            <a:r>
              <a:rPr lang="en-GB" sz="1200" b="1" u="sng" dirty="0"/>
              <a:t>the European Market :</a:t>
            </a:r>
            <a:endParaRPr lang="fr-BE" sz="1200" dirty="0"/>
          </a:p>
          <a:p>
            <a:pPr lvl="1">
              <a:buFont typeface="+mj-lt"/>
              <a:buAutoNum type="arabicPeriod"/>
            </a:pPr>
            <a:r>
              <a:rPr lang="en-US" sz="1100" dirty="0"/>
              <a:t>Level of suppliers’ willingness to invest in Europe</a:t>
            </a:r>
          </a:p>
          <a:p>
            <a:pPr lvl="1">
              <a:buFont typeface="+mj-lt"/>
              <a:buAutoNum type="arabicPeriod"/>
            </a:pPr>
            <a:r>
              <a:rPr lang="en-US" sz="1100" dirty="0"/>
              <a:t>Suppliers' plans to increase and </a:t>
            </a:r>
            <a:r>
              <a:rPr lang="en-US" sz="1100" dirty="0" err="1"/>
              <a:t>modernise</a:t>
            </a:r>
            <a:r>
              <a:rPr lang="en-US" sz="1100" dirty="0"/>
              <a:t> capacity in Europe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95978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Polymers for Europe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CE6E9-0520-4DF9-BA31-16EBABCAB10A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D56BDC-2402-581B-DFA5-673354A714BB}"/>
              </a:ext>
            </a:extLst>
          </p:cNvPr>
          <p:cNvSpPr/>
          <p:nvPr/>
        </p:nvSpPr>
        <p:spPr>
          <a:xfrm>
            <a:off x="611560" y="1556792"/>
            <a:ext cx="4032448" cy="45365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31FF2B-C291-5FE8-B949-9F68EEEBEE64}"/>
              </a:ext>
            </a:extLst>
          </p:cNvPr>
          <p:cNvSpPr txBox="1"/>
          <p:nvPr/>
        </p:nvSpPr>
        <p:spPr>
          <a:xfrm>
            <a:off x="683568" y="177281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D60093"/>
                </a:solidFill>
              </a:rPr>
              <a:t>Polymer Comply Europe</a:t>
            </a:r>
            <a:endParaRPr lang="en-BE" sz="2800" dirty="0">
              <a:solidFill>
                <a:srgbClr val="D6009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4BCB74-4F02-7509-54DD-1355B5A4CFF9}"/>
              </a:ext>
            </a:extLst>
          </p:cNvPr>
          <p:cNvSpPr txBox="1"/>
          <p:nvPr/>
        </p:nvSpPr>
        <p:spPr>
          <a:xfrm>
            <a:off x="683568" y="2564904"/>
            <a:ext cx="37444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Address: </a:t>
            </a:r>
          </a:p>
          <a:p>
            <a:r>
              <a:rPr lang="en-US" sz="1600" dirty="0">
                <a:solidFill>
                  <a:schemeClr val="bg2"/>
                </a:solidFill>
              </a:rPr>
              <a:t>Avenue de </a:t>
            </a:r>
            <a:r>
              <a:rPr lang="en-US" sz="1600" dirty="0" err="1">
                <a:solidFill>
                  <a:schemeClr val="bg2"/>
                </a:solidFill>
              </a:rPr>
              <a:t>Cortenbergh</a:t>
            </a:r>
            <a:r>
              <a:rPr lang="en-US" sz="1600" dirty="0">
                <a:solidFill>
                  <a:schemeClr val="bg2"/>
                </a:solidFill>
              </a:rPr>
              <a:t> 71, 1000</a:t>
            </a:r>
          </a:p>
          <a:p>
            <a:r>
              <a:rPr lang="en-US" sz="1600" dirty="0">
                <a:solidFill>
                  <a:schemeClr val="bg2"/>
                </a:solidFill>
              </a:rPr>
              <a:t>Brussels - Belgium</a:t>
            </a:r>
          </a:p>
          <a:p>
            <a:endParaRPr lang="en-US" sz="1600" dirty="0">
              <a:solidFill>
                <a:schemeClr val="bg2"/>
              </a:solidFill>
            </a:endParaRPr>
          </a:p>
          <a:p>
            <a:r>
              <a:rPr lang="en-US" sz="1600" dirty="0">
                <a:solidFill>
                  <a:schemeClr val="bg2"/>
                </a:solidFill>
              </a:rPr>
              <a:t>Contact: Norberto Fernández Soriano 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sz="1600" dirty="0">
                <a:solidFill>
                  <a:schemeClr val="bg2"/>
                </a:solidFill>
              </a:rPr>
              <a:t>Phone: </a:t>
            </a:r>
            <a:r>
              <a:rPr lang="en-US" sz="1200" dirty="0">
                <a:solidFill>
                  <a:srgbClr val="252AF7"/>
                </a:solidFill>
              </a:rPr>
              <a:t>+32 2 732 41 24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sz="1600" dirty="0">
                <a:solidFill>
                  <a:schemeClr val="bg2"/>
                </a:solidFill>
              </a:rPr>
              <a:t>Email: </a:t>
            </a:r>
            <a:r>
              <a:rPr lang="en-US" sz="1200" dirty="0">
                <a:solidFill>
                  <a:srgbClr val="252AF7"/>
                </a:solidFill>
              </a:rPr>
              <a:t>info@polymersforeuropealliance.eu</a:t>
            </a:r>
          </a:p>
          <a:p>
            <a:r>
              <a:rPr lang="en-US" sz="1600" dirty="0">
                <a:solidFill>
                  <a:schemeClr val="bg2"/>
                </a:solidFill>
              </a:rPr>
              <a:t>Website: </a:t>
            </a:r>
            <a:r>
              <a:rPr lang="en-US" sz="1200" dirty="0">
                <a:solidFill>
                  <a:srgbClr val="252AF7"/>
                </a:solidFill>
              </a:rPr>
              <a:t>https://www.polymercomplyeurope.eu/</a:t>
            </a:r>
          </a:p>
        </p:txBody>
      </p:sp>
    </p:spTree>
    <p:extLst>
      <p:ext uri="{BB962C8B-B14F-4D97-AF65-F5344CB8AC3E}">
        <p14:creationId xmlns:p14="http://schemas.microsoft.com/office/powerpoint/2010/main" val="2060799565"/>
      </p:ext>
    </p:extLst>
  </p:cSld>
  <p:clrMapOvr>
    <a:masterClrMapping/>
  </p:clrMapOvr>
</p:sld>
</file>

<file path=ppt/theme/theme1.xml><?xml version="1.0" encoding="utf-8"?>
<a:theme xmlns:a="http://schemas.openxmlformats.org/drawingml/2006/main" name="PCE master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PCE master presentation</Template>
  <TotalTime>278</TotalTime>
  <Words>761</Words>
  <Application>Microsoft Office PowerPoint</Application>
  <PresentationFormat>On-screen Show (4:3)</PresentationFormat>
  <Paragraphs>121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Courier New</vt:lpstr>
      <vt:lpstr>Wingdings</vt:lpstr>
      <vt:lpstr>PCE master presentation</vt:lpstr>
      <vt:lpstr>Best Polymer Producers Awards for Europe</vt:lpstr>
      <vt:lpstr>Structure</vt:lpstr>
      <vt:lpstr>Best Polymer Producers Awards for Europe - Background</vt:lpstr>
      <vt:lpstr>Best Polymer Producers Awards for Europe - Overview</vt:lpstr>
      <vt:lpstr>Best Polymer Producers Awards for Europe - Awards</vt:lpstr>
      <vt:lpstr>Best Polymer Producers Awards for Europe - Rating procedure</vt:lpstr>
      <vt:lpstr>Best Polymer Producers Awards for Europe - Criteria</vt:lpstr>
      <vt:lpstr>Best Polymer Producers Awards for Europe - Criteria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Felix Miessen</dc:creator>
  <cp:lastModifiedBy>Aude Bourgeois</cp:lastModifiedBy>
  <cp:revision>121</cp:revision>
  <cp:lastPrinted>2015-09-30T12:57:41Z</cp:lastPrinted>
  <dcterms:created xsi:type="dcterms:W3CDTF">2014-05-13T08:58:24Z</dcterms:created>
  <dcterms:modified xsi:type="dcterms:W3CDTF">2023-01-30T14:08:28Z</dcterms:modified>
</cp:coreProperties>
</file>